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5"/>
  </p:notesMasterIdLst>
  <p:handoutMasterIdLst>
    <p:handoutMasterId r:id="rId16"/>
  </p:handoutMasterIdLst>
  <p:sldIdLst>
    <p:sldId id="257" r:id="rId4"/>
    <p:sldId id="268" r:id="rId5"/>
    <p:sldId id="258" r:id="rId6"/>
    <p:sldId id="270" r:id="rId7"/>
    <p:sldId id="280" r:id="rId8"/>
    <p:sldId id="273" r:id="rId9"/>
    <p:sldId id="279" r:id="rId10"/>
    <p:sldId id="274" r:id="rId11"/>
    <p:sldId id="278" r:id="rId12"/>
    <p:sldId id="275" r:id="rId13"/>
    <p:sldId id="276" r:id="rId14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Proxima Nova" panose="0200050603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00"/>
    <p:restoredTop sz="94677"/>
  </p:normalViewPr>
  <p:slideViewPr>
    <p:cSldViewPr snapToGrid="0">
      <p:cViewPr varScale="1">
        <p:scale>
          <a:sx n="95" d="100"/>
          <a:sy n="95" d="100"/>
        </p:scale>
        <p:origin x="176" y="6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64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8B67A-1672-4002-A5F6-B96BAED04DC7}" type="datetimeFigureOut">
              <a:rPr lang="uk-UA" smtClean="0"/>
              <a:t>07.06.19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B14353-CE13-48C2-BADC-DE63385BFC09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8326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3876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18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7577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32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912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9010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661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004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aa89862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aa89862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802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>
            <a:spLocks noGrp="1"/>
          </p:cNvSpPr>
          <p:nvPr>
            <p:ph type="subTitle" idx="1"/>
          </p:nvPr>
        </p:nvSpPr>
        <p:spPr>
          <a:xfrm>
            <a:off x="514350" y="514350"/>
            <a:ext cx="8115120" cy="238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2"/>
          </p:nvPr>
        </p:nvSpPr>
        <p:spPr>
          <a:xfrm>
            <a:off x="51435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body" idx="3"/>
          </p:nvPr>
        </p:nvSpPr>
        <p:spPr>
          <a:xfrm>
            <a:off x="467262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body" idx="3"/>
          </p:nvPr>
        </p:nvSpPr>
        <p:spPr>
          <a:xfrm>
            <a:off x="467262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3"/>
          </p:nvPr>
        </p:nvSpPr>
        <p:spPr>
          <a:xfrm>
            <a:off x="514350" y="2886300"/>
            <a:ext cx="811512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811512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body" idx="2"/>
          </p:nvPr>
        </p:nvSpPr>
        <p:spPr>
          <a:xfrm>
            <a:off x="514350" y="2886300"/>
            <a:ext cx="811512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3"/>
          </p:nvPr>
        </p:nvSpPr>
        <p:spPr>
          <a:xfrm>
            <a:off x="467262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body" idx="4"/>
          </p:nvPr>
        </p:nvSpPr>
        <p:spPr>
          <a:xfrm>
            <a:off x="51435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2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pic>
        <p:nvPicPr>
          <p:cNvPr id="98" name="Google Shape;9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550" y="1543050"/>
            <a:ext cx="3222720" cy="25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550" y="1543050"/>
            <a:ext cx="3222720" cy="25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156231" y="131197"/>
            <a:ext cx="9293087" cy="501230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8250"/>
              </a:lnSpc>
              <a:defRPr sz="1125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4436269"/>
            <a:ext cx="2600325" cy="221456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5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009964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15" name="Google Shape;115;p30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>
            <a:spLocks noGrp="1"/>
          </p:cNvSpPr>
          <p:nvPr>
            <p:ph type="subTitle" idx="1"/>
          </p:nvPr>
        </p:nvSpPr>
        <p:spPr>
          <a:xfrm>
            <a:off x="514350" y="514350"/>
            <a:ext cx="8115120" cy="238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3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23" name="Google Shape;123;p33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24" name="Google Shape;124;p33"/>
          <p:cNvSpPr txBox="1">
            <a:spLocks noGrp="1"/>
          </p:cNvSpPr>
          <p:nvPr>
            <p:ph type="body" idx="2"/>
          </p:nvPr>
        </p:nvSpPr>
        <p:spPr>
          <a:xfrm>
            <a:off x="51435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25" name="Google Shape;125;p33"/>
          <p:cNvSpPr txBox="1">
            <a:spLocks noGrp="1"/>
          </p:cNvSpPr>
          <p:nvPr>
            <p:ph type="body" idx="3"/>
          </p:nvPr>
        </p:nvSpPr>
        <p:spPr>
          <a:xfrm>
            <a:off x="467262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28" name="Google Shape;128;p34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29" name="Google Shape;129;p34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30" name="Google Shape;130;p34"/>
          <p:cNvSpPr txBox="1">
            <a:spLocks noGrp="1"/>
          </p:cNvSpPr>
          <p:nvPr>
            <p:ph type="body" idx="3"/>
          </p:nvPr>
        </p:nvSpPr>
        <p:spPr>
          <a:xfrm>
            <a:off x="467262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3"/>
          </p:nvPr>
        </p:nvSpPr>
        <p:spPr>
          <a:xfrm>
            <a:off x="514350" y="2886300"/>
            <a:ext cx="811512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811512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2"/>
          </p:nvPr>
        </p:nvSpPr>
        <p:spPr>
          <a:xfrm>
            <a:off x="514350" y="2886300"/>
            <a:ext cx="811512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42" name="Google Shape;142;p37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43" name="Google Shape;143;p37"/>
          <p:cNvSpPr txBox="1">
            <a:spLocks noGrp="1"/>
          </p:cNvSpPr>
          <p:nvPr>
            <p:ph type="body" idx="2"/>
          </p:nvPr>
        </p:nvSpPr>
        <p:spPr>
          <a:xfrm>
            <a:off x="4672620" y="154305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44" name="Google Shape;144;p37"/>
          <p:cNvSpPr txBox="1">
            <a:spLocks noGrp="1"/>
          </p:cNvSpPr>
          <p:nvPr>
            <p:ph type="body" idx="3"/>
          </p:nvPr>
        </p:nvSpPr>
        <p:spPr>
          <a:xfrm>
            <a:off x="467262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45" name="Google Shape;145;p37"/>
          <p:cNvSpPr txBox="1">
            <a:spLocks noGrp="1"/>
          </p:cNvSpPr>
          <p:nvPr>
            <p:ph type="body" idx="4"/>
          </p:nvPr>
        </p:nvSpPr>
        <p:spPr>
          <a:xfrm>
            <a:off x="514350" y="2886300"/>
            <a:ext cx="3960090" cy="122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48" name="Google Shape;148;p38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49" name="Google Shape;149;p38"/>
          <p:cNvSpPr txBox="1">
            <a:spLocks noGrp="1"/>
          </p:cNvSpPr>
          <p:nvPr>
            <p:ph type="body" idx="2"/>
          </p:nvPr>
        </p:nvSpPr>
        <p:spPr>
          <a:xfrm>
            <a:off x="514350" y="1543050"/>
            <a:ext cx="81151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pic>
        <p:nvPicPr>
          <p:cNvPr id="150" name="Google Shape;150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550" y="1543050"/>
            <a:ext cx="3222720" cy="257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550" y="1543050"/>
            <a:ext cx="3222720" cy="257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469280" y="4430160"/>
            <a:ext cx="1159920" cy="1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-156330" y="131220"/>
            <a:ext cx="9292860" cy="5012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14350" y="4436370"/>
            <a:ext cx="2600100" cy="221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8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469280" y="4430160"/>
            <a:ext cx="1159920" cy="1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514350" y="514350"/>
            <a:ext cx="8115120" cy="51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body" idx="1"/>
          </p:nvPr>
        </p:nvSpPr>
        <p:spPr>
          <a:xfrm>
            <a:off x="514350" y="1543050"/>
            <a:ext cx="260010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body" idx="2"/>
          </p:nvPr>
        </p:nvSpPr>
        <p:spPr>
          <a:xfrm>
            <a:off x="3272400" y="1543050"/>
            <a:ext cx="259902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  <p:sp>
        <p:nvSpPr>
          <p:cNvPr id="105" name="Google Shape;105;p26"/>
          <p:cNvSpPr txBox="1">
            <a:spLocks noGrp="1"/>
          </p:cNvSpPr>
          <p:nvPr>
            <p:ph type="body" idx="3"/>
          </p:nvPr>
        </p:nvSpPr>
        <p:spPr>
          <a:xfrm>
            <a:off x="6029370" y="1543050"/>
            <a:ext cx="2600100" cy="2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2465" y="197457"/>
            <a:ext cx="9293087" cy="5012303"/>
          </a:xfrm>
        </p:spPr>
        <p:txBody>
          <a:bodyPr/>
          <a:lstStyle/>
          <a:p>
            <a:r>
              <a:rPr lang="en-US" sz="11100" b="1" dirty="0">
                <a:solidFill>
                  <a:schemeClr val="bg1"/>
                </a:solidFill>
                <a:latin typeface="+mn-lt"/>
              </a:rPr>
              <a:t>KNATIVE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2814" y="3877857"/>
            <a:ext cx="3841265" cy="221456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Oleksii Khoriev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Critical Services</a:t>
            </a:r>
          </a:p>
        </p:txBody>
      </p:sp>
    </p:spTree>
    <p:extLst>
      <p:ext uri="{BB962C8B-B14F-4D97-AF65-F5344CB8AC3E}">
        <p14:creationId xmlns:p14="http://schemas.microsoft.com/office/powerpoint/2010/main" val="167612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installation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b="1" dirty="0" err="1">
                <a:solidFill>
                  <a:schemeClr val="bg1"/>
                </a:solidFill>
                <a:sym typeface="Open Sans"/>
              </a:rPr>
              <a:t>Knative</a:t>
            </a:r>
            <a:r>
              <a:rPr lang="en-US" dirty="0">
                <a:solidFill>
                  <a:schemeClr val="bg1"/>
                </a:solidFill>
                <a:sym typeface="Open Sans"/>
              </a:rPr>
              <a:t> requires a Kubernetes cluster </a:t>
            </a:r>
            <a:r>
              <a:rPr lang="en-US" b="1" u="sng" dirty="0">
                <a:solidFill>
                  <a:schemeClr val="bg1"/>
                </a:solidFill>
                <a:sym typeface="Open Sans"/>
              </a:rPr>
              <a:t>v1.11</a:t>
            </a:r>
            <a:r>
              <a:rPr lang="en-US" dirty="0">
                <a:solidFill>
                  <a:schemeClr val="bg1"/>
                </a:solidFill>
                <a:sym typeface="Open Sans"/>
              </a:rPr>
              <a:t> or newer.</a:t>
            </a: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i="1" dirty="0">
                <a:solidFill>
                  <a:schemeClr val="bg1"/>
                </a:solidFill>
              </a:rPr>
              <a:t>Comprehensive install guides</a:t>
            </a:r>
            <a:r>
              <a:rPr lang="en-US" i="1" dirty="0">
                <a:solidFill>
                  <a:schemeClr val="bg1"/>
                </a:solidFill>
                <a:sym typeface="Open Sans"/>
              </a:rPr>
              <a:t>: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Azure Kubernetes Service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Gardener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Google Kubernetes Engine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IBM Cloud Kubernetes Service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IBM Cloud Private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sym typeface="Open Sans"/>
              </a:rPr>
              <a:t>Minikube</a:t>
            </a:r>
            <a:endParaRPr lang="en-US" dirty="0">
              <a:solidFill>
                <a:schemeClr val="bg1"/>
              </a:solidFill>
              <a:sym typeface="Open Sans"/>
            </a:endParaRP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Pivotal Container Service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endParaRPr lang="en-US" dirty="0">
              <a:solidFill>
                <a:schemeClr val="bg1"/>
              </a:solidFill>
              <a:sym typeface="Open Sans"/>
            </a:endParaRPr>
          </a:p>
        </p:txBody>
      </p:sp>
      <p:sp>
        <p:nvSpPr>
          <p:cNvPr id="4" name="Google Shape;171;p41">
            <a:extLst>
              <a:ext uri="{FF2B5EF4-FFF2-40B4-BE49-F238E27FC236}">
                <a16:creationId xmlns:a16="http://schemas.microsoft.com/office/drawing/2014/main" id="{3158AE7F-F94B-2548-8138-A0A53D3F10B7}"/>
              </a:ext>
            </a:extLst>
          </p:cNvPr>
          <p:cNvSpPr/>
          <p:nvPr/>
        </p:nvSpPr>
        <p:spPr>
          <a:xfrm>
            <a:off x="4196670" y="1070917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 .</a:t>
            </a: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i="1" dirty="0">
                <a:solidFill>
                  <a:schemeClr val="bg1"/>
                </a:solidFill>
              </a:rPr>
              <a:t>Limited install guides</a:t>
            </a:r>
            <a:r>
              <a:rPr lang="en-US" i="1" dirty="0">
                <a:solidFill>
                  <a:schemeClr val="bg1"/>
                </a:solidFill>
                <a:sym typeface="Open Sans"/>
              </a:rPr>
              <a:t>: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Docker for Mac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 err="1">
                <a:solidFill>
                  <a:schemeClr val="bg1"/>
                </a:solidFill>
                <a:sym typeface="Open Sans"/>
              </a:rPr>
              <a:t>Minishift</a:t>
            </a:r>
            <a:endParaRPr lang="en-US" dirty="0">
              <a:solidFill>
                <a:schemeClr val="bg1"/>
              </a:solidFill>
              <a:sym typeface="Open Sans"/>
            </a:endParaRP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OpenShift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Operator</a:t>
            </a: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endParaRPr lang="en-US" i="1" dirty="0">
              <a:solidFill>
                <a:schemeClr val="bg1"/>
              </a:solidFill>
            </a:endParaRP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i="1" dirty="0">
                <a:solidFill>
                  <a:schemeClr val="bg1"/>
                </a:solidFill>
              </a:rPr>
              <a:t>Alpha</a:t>
            </a:r>
            <a:r>
              <a:rPr lang="en-US" i="1" dirty="0">
                <a:solidFill>
                  <a:schemeClr val="bg1"/>
                </a:solidFill>
                <a:sym typeface="Open Sans"/>
              </a:rPr>
              <a:t>:</a:t>
            </a:r>
          </a:p>
          <a:p>
            <a:pPr marL="425450" lvl="0" indent="-285750" algn="just">
              <a:lnSpc>
                <a:spcPct val="150000"/>
              </a:lnSpc>
              <a:buClr>
                <a:srgbClr val="D9D9D9"/>
              </a:buClr>
              <a:buSzPts val="1400"/>
              <a:buFontTx/>
              <a:buChar char="-"/>
            </a:pPr>
            <a:r>
              <a:rPr lang="en-US" dirty="0">
                <a:solidFill>
                  <a:schemeClr val="bg1"/>
                </a:solidFill>
                <a:sym typeface="Open Sans"/>
              </a:rPr>
              <a:t>Install on any Kubernetes</a:t>
            </a:r>
          </a:p>
        </p:txBody>
      </p:sp>
    </p:spTree>
    <p:extLst>
      <p:ext uri="{BB962C8B-B14F-4D97-AF65-F5344CB8AC3E}">
        <p14:creationId xmlns:p14="http://schemas.microsoft.com/office/powerpoint/2010/main" val="24425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511550" y="19960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demo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endParaRPr dirty="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5949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Knative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b="1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Knative</a:t>
            </a:r>
            <a:r>
              <a:rPr lang="en-US" b="1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based on Kubernetes, </a:t>
            </a:r>
            <a:r>
              <a:rPr lang="en-US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Istio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and other components which created by Google, Pivotal, SAP, Red Hat, IBM, and many others contributors.</a:t>
            </a: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endParaRPr lang="en-US" dirty="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0" name="Picture 6" descr="Image result for knativ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9" y="1845628"/>
            <a:ext cx="4261831" cy="277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68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Knative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b="1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Knative</a:t>
            </a:r>
            <a:r>
              <a:rPr lang="en-US" b="1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extends Kubernetes to provide a set of middleware components that are essential to build modern, source-centric, and container-based applications that can run anywhere: on premises, in the cloud, or even in a third-party data center.</a:t>
            </a: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b="1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Knative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adds three loosely-coupled components to provide a complete </a:t>
            </a:r>
            <a:r>
              <a:rPr lang="en-US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serverless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platform: 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Build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1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Eventing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Serving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" dirty="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>
              <a:lnSpc>
                <a:spcPct val="150000"/>
              </a:lnSpc>
              <a:buClr>
                <a:srgbClr val="D9D9D9"/>
              </a:buClr>
              <a:buSzPts val="1400"/>
              <a:buFont typeface="Open Sans"/>
              <a:buChar char="●"/>
            </a:pP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Build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provides a pluggable model for building containers from source code.</a:t>
            </a:r>
          </a:p>
          <a:p>
            <a:pPr marL="457200" lvl="0" indent="-317500">
              <a:lnSpc>
                <a:spcPct val="150000"/>
              </a:lnSpc>
              <a:buClr>
                <a:srgbClr val="D9D9D9"/>
              </a:buClr>
              <a:buSzPts val="1400"/>
              <a:buFont typeface="Open Sans"/>
              <a:buChar char="●"/>
            </a:pPr>
            <a:r>
              <a:rPr lang="en-US" b="1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Eventing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allows apps/functions to publish to, and subscribe to, event streams such as external events, internal events, Google Cloud Pub/Sub</a:t>
            </a:r>
            <a:r>
              <a:rPr lang="ru-UA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Apache Kafka</a:t>
            </a:r>
            <a:r>
              <a:rPr lang="ru-UA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and others.</a:t>
            </a:r>
          </a:p>
          <a:p>
            <a:pPr marL="457200" lvl="0" indent="-317500">
              <a:lnSpc>
                <a:spcPct val="150000"/>
              </a:lnSpc>
              <a:buClr>
                <a:srgbClr val="D9D9D9"/>
              </a:buClr>
              <a:buSzPts val="1400"/>
              <a:buFont typeface="Open Sans"/>
              <a:buChar char="●"/>
            </a:pP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Serving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provides the ability to easily run applications/functions and scale them up or scale them down to zero.</a:t>
            </a:r>
            <a:endParaRPr dirty="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Build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dirty="0">
                <a:solidFill>
                  <a:schemeClr val="bg1"/>
                </a:solidFill>
              </a:rPr>
              <a:t>A </a:t>
            </a:r>
            <a:r>
              <a:rPr lang="en-US" b="1" u="sng" dirty="0">
                <a:solidFill>
                  <a:schemeClr val="bg1"/>
                </a:solidFill>
              </a:rPr>
              <a:t>Build</a:t>
            </a:r>
            <a:r>
              <a:rPr lang="en-US" dirty="0">
                <a:solidFill>
                  <a:schemeClr val="bg1"/>
                </a:solidFill>
              </a:rPr>
              <a:t> is a custom resource in </a:t>
            </a:r>
            <a:r>
              <a:rPr lang="en-US" dirty="0" err="1">
                <a:solidFill>
                  <a:schemeClr val="bg1"/>
                </a:solidFill>
              </a:rPr>
              <a:t>Knative</a:t>
            </a:r>
            <a:r>
              <a:rPr lang="en-US" dirty="0">
                <a:solidFill>
                  <a:schemeClr val="bg1"/>
                </a:solidFill>
              </a:rPr>
              <a:t> that allows you to define a process that runs to completion and can provide status. For example, fetch, build, and package your code by using a </a:t>
            </a:r>
            <a:r>
              <a:rPr lang="en-US" dirty="0" err="1">
                <a:solidFill>
                  <a:schemeClr val="bg1"/>
                </a:solidFill>
              </a:rPr>
              <a:t>Knative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u="sng" dirty="0">
                <a:solidFill>
                  <a:schemeClr val="bg1"/>
                </a:solidFill>
              </a:rPr>
              <a:t>Build</a:t>
            </a:r>
            <a:r>
              <a:rPr lang="en-US" dirty="0">
                <a:solidFill>
                  <a:schemeClr val="bg1"/>
                </a:solidFill>
              </a:rPr>
              <a:t> that communicates whether the process succeeds.</a:t>
            </a:r>
            <a:endParaRPr lang="en-US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95901-C778-444E-9A5E-9EF84AE5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70" y="2179356"/>
            <a:ext cx="5740400" cy="184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Build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8786" y="1044303"/>
            <a:ext cx="4572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A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Build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can include multiple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steps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where each step specifies a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Builder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.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A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builder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is a type of container image that you create to accomplish any task, whether that’s a single step in a process, or the whole process itself.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The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steps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in a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Build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can push to a registry.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A </a:t>
            </a:r>
            <a:r>
              <a:rPr lang="en-US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BuildTemplate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can be used to defined reusable templates.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The source in a Build can be defined to mount data to a Kubernetes Volume, and supports: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  - </a:t>
            </a:r>
            <a:r>
              <a:rPr lang="en-US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git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repositories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  - Google Cloud Storage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  - An arbitrary container image</a:t>
            </a:r>
          </a:p>
          <a:p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Authenticate with </a:t>
            </a:r>
            <a:r>
              <a:rPr lang="en-US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ServiceAccount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using Kubernetes Secrets.</a:t>
            </a:r>
          </a:p>
          <a:p>
            <a:endParaRPr lang="uk-UA" dirty="0">
              <a:solidFill>
                <a:srgbClr val="D9D9D9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97B7E-DAA5-1A48-8371-530C218FE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889" y="1295916"/>
            <a:ext cx="3647414" cy="26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Eventing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US" u="sng" dirty="0" err="1">
                <a:solidFill>
                  <a:schemeClr val="bg1"/>
                </a:solidFill>
              </a:rPr>
              <a:t>Knative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Eventing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a system that is designed to address a common need for cloud native development and provides composable primitives to enable late-binding event sources and event consumers.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628" y="1915142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  <a:ea typeface="Open Sans"/>
                <a:cs typeface="Open Sans"/>
              </a:rPr>
              <a:t>● </a:t>
            </a:r>
            <a:r>
              <a:rPr lang="en-US" dirty="0">
                <a:solidFill>
                  <a:schemeClr val="bg1"/>
                </a:solidFill>
              </a:rPr>
              <a:t>A Broker provides a bucket of events which can be selected by attribute. It receives events and forwards them to subscribers defined by one or more matching Triggers.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+mn-lt"/>
                <a:ea typeface="Open Sans"/>
                <a:cs typeface="Open Sans"/>
              </a:rPr>
              <a:t>● </a:t>
            </a:r>
            <a:r>
              <a:rPr lang="en-US" dirty="0">
                <a:solidFill>
                  <a:schemeClr val="bg1"/>
                </a:solidFill>
              </a:rPr>
              <a:t>A Trigger describes a filter on event attributes which should be delivered to an Addressable. You can create as many Triggers as necessary.</a:t>
            </a:r>
          </a:p>
          <a:p>
            <a:pPr algn="just"/>
            <a:endParaRPr lang="uk-UA" b="1" u="sng" dirty="0">
              <a:solidFill>
                <a:schemeClr val="bg1"/>
              </a:solidFill>
              <a:latin typeface="+mn-lt"/>
              <a:ea typeface="Open Sans"/>
              <a:cs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B0ADA-784A-3747-B5A1-E9B070957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628" y="2156809"/>
            <a:ext cx="3806527" cy="1262631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15400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Eventing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US" u="sng" dirty="0" err="1">
                <a:solidFill>
                  <a:schemeClr val="bg1"/>
                </a:solidFill>
              </a:rPr>
              <a:t>Knative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u="sng" dirty="0" err="1">
                <a:solidFill>
                  <a:schemeClr val="bg1"/>
                </a:solidFill>
              </a:rPr>
              <a:t>Eventing</a:t>
            </a:r>
            <a:r>
              <a:rPr lang="en-US" u="sng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a system that is designed to address a common need for cloud native development and provides composable primitives to enable late-binding event sources and event consumers.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EDD04-9572-5248-B166-0F1EEBDF7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66" y="1632726"/>
            <a:ext cx="6554170" cy="2683157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3006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Knative Serving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41"/>
          <p:cNvSpPr/>
          <p:nvPr/>
        </p:nvSpPr>
        <p:spPr>
          <a:xfrm>
            <a:off x="204950" y="1064625"/>
            <a:ext cx="87282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marL="13970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r>
              <a:rPr lang="en-US" b="1" u="sng" dirty="0" err="1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Knative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Serving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  <a:sym typeface="Open Sans"/>
              </a:rPr>
              <a:t> provides the ability to easily run applications/functions and scale them up or scale them down to zero.</a:t>
            </a:r>
          </a:p>
          <a:p>
            <a:pPr marL="139700" lvl="0" indent="319088" algn="just">
              <a:lnSpc>
                <a:spcPct val="150000"/>
              </a:lnSpc>
              <a:buClr>
                <a:srgbClr val="D9D9D9"/>
              </a:buClr>
              <a:buSzPts val="1400"/>
            </a:pPr>
            <a:endParaRPr lang="en-US" dirty="0">
              <a:solidFill>
                <a:srgbClr val="D9D9D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767" y="1779490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Service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– resource which automatically manages the whole lifecycle of your workload.</a:t>
            </a:r>
          </a:p>
          <a:p>
            <a:pPr algn="just"/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Route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- maps a network endpoint to a one or more revisions.</a:t>
            </a:r>
          </a:p>
          <a:p>
            <a:pPr algn="just"/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Configuration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- maintains the desired state for your deployment. It provides a clean separation between code and configuration and follows the Twelve-Factor App methodology. Modifying a configuration creates a new revision</a:t>
            </a:r>
            <a:endParaRPr lang="uk-UA" dirty="0">
              <a:solidFill>
                <a:srgbClr val="D9D9D9"/>
              </a:solidFill>
              <a:latin typeface="Open Sans"/>
              <a:ea typeface="Open Sans"/>
              <a:cs typeface="Open Sans"/>
            </a:endParaRPr>
          </a:p>
          <a:p>
            <a:pPr algn="just"/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● </a:t>
            </a:r>
            <a:r>
              <a:rPr lang="en-US" b="1" u="sng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Revision</a:t>
            </a:r>
            <a:r>
              <a:rPr lang="en-US" dirty="0">
                <a:solidFill>
                  <a:srgbClr val="D9D9D9"/>
                </a:solidFill>
                <a:latin typeface="Open Sans"/>
                <a:ea typeface="Open Sans"/>
                <a:cs typeface="Open Sans"/>
              </a:rPr>
              <a:t> - is a point-in-time snapshot of the code and configuration for each modification made to the workload. Revisions are immutable objects and can be retained for as long as useful.</a:t>
            </a:r>
            <a:endParaRPr lang="uk-UA" b="1" u="sng" dirty="0">
              <a:solidFill>
                <a:srgbClr val="D9D9D9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78ABE-A7F8-F543-A11A-25CF9EA1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496483"/>
            <a:ext cx="3683000" cy="28956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336437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/>
        </p:nvSpPr>
        <p:spPr>
          <a:xfrm>
            <a:off x="445770" y="243420"/>
            <a:ext cx="81150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3750" rIns="67500" bIns="337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dirty="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Pipelines</a:t>
            </a:r>
            <a:endParaRPr sz="3300" dirty="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835BD-776F-3048-9F2D-60CA9B42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1041101"/>
            <a:ext cx="4457700" cy="3048000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1360626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580</Words>
  <Application>Microsoft Macintosh PowerPoint</Application>
  <PresentationFormat>On-screen Show (16:9)</PresentationFormat>
  <Paragraphs>58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</vt:lpstr>
      <vt:lpstr>Proxima Nova</vt:lpstr>
      <vt:lpstr>Arial</vt:lpstr>
      <vt:lpstr>Proxima Nova Black</vt:lpstr>
      <vt:lpstr>Simple Light</vt:lpstr>
      <vt:lpstr>Office Theme</vt:lpstr>
      <vt:lpstr>Office Theme</vt:lpstr>
      <vt:lpstr>KNATIVE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Kyrylo Masiuk</dc:creator>
  <cp:lastModifiedBy>Oleksii Khoriev</cp:lastModifiedBy>
  <cp:revision>33</cp:revision>
  <dcterms:modified xsi:type="dcterms:W3CDTF">2019-06-08T12:50:37Z</dcterms:modified>
</cp:coreProperties>
</file>